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313" r:id="rId6"/>
    <p:sldId id="260" r:id="rId7"/>
    <p:sldId id="261" r:id="rId8"/>
    <p:sldId id="264" r:id="rId9"/>
    <p:sldId id="265" r:id="rId10"/>
    <p:sldId id="314" r:id="rId11"/>
    <p:sldId id="273" r:id="rId12"/>
    <p:sldId id="316" r:id="rId13"/>
    <p:sldId id="274" r:id="rId14"/>
    <p:sldId id="281" r:id="rId15"/>
    <p:sldId id="317" r:id="rId16"/>
    <p:sldId id="319" r:id="rId17"/>
    <p:sldId id="282" r:id="rId18"/>
    <p:sldId id="318" r:id="rId19"/>
    <p:sldId id="327" r:id="rId20"/>
    <p:sldId id="328" r:id="rId21"/>
    <p:sldId id="321" r:id="rId22"/>
    <p:sldId id="323" r:id="rId23"/>
    <p:sldId id="320" r:id="rId24"/>
    <p:sldId id="322" r:id="rId25"/>
    <p:sldId id="325" r:id="rId26"/>
    <p:sldId id="324" r:id="rId27"/>
    <p:sldId id="332" r:id="rId28"/>
    <p:sldId id="326" r:id="rId29"/>
    <p:sldId id="330" r:id="rId30"/>
    <p:sldId id="329" r:id="rId31"/>
    <p:sldId id="331" r:id="rId32"/>
    <p:sldId id="333" r:id="rId33"/>
  </p:sldIdLst>
  <p:sldSz cx="9144000" cy="5143500" type="screen16x9"/>
  <p:notesSz cx="6858000" cy="9144000"/>
  <p:embeddedFontLst>
    <p:embeddedFont>
      <p:font typeface="Bungee" panose="020B0604020202020204" charset="0"/>
      <p:regular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Advent Pro" panose="020B0604020202020204" charset="0"/>
      <p:regular r:id="rId40"/>
      <p:bold r:id="rId41"/>
    </p:embeddedFont>
    <p:embeddedFont>
      <p:font typeface="Advent Pro Medium" panose="020B0604020202020204" charset="0"/>
      <p:regular r:id="rId42"/>
      <p:bold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32B30-8219-4F7D-85AE-6174CA44184D}">
  <a:tblStyle styleId="{07332B30-8219-4F7D-85AE-6174CA441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 snapToGrid="0">
      <p:cViewPr>
        <p:scale>
          <a:sx n="150" d="100"/>
          <a:sy n="150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47717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62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f7eb245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f7eb245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324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f7eb2451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f7eb2451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972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f7eb2451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f7eb2451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230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f7eb2451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f7eb2451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961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f7eb24518_0_24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f7eb24518_0_24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061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f7eb24518_0_24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f7eb24518_0_24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372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f7eb24518_0_24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f7eb24518_0_24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264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f7eb24518_0_24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f7eb24518_0_24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7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8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8195777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8195777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19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0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f7eb24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f7eb24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02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819577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8195777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6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3b9bfb5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3b9bfb5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79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f7eb245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f7eb245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473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f7eb245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f7eb245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9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TITLE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2320185" y="725025"/>
            <a:ext cx="57564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4788275" y="1443900"/>
            <a:ext cx="3288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90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8" r:id="rId10"/>
    <p:sldLayoutId id="2147483672" r:id="rId11"/>
    <p:sldLayoutId id="2147483680" r:id="rId12"/>
    <p:sldLayoutId id="2147483681" r:id="rId13"/>
    <p:sldLayoutId id="2147483682" r:id="rId14"/>
    <p:sldLayoutId id="214748368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5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slide" Target="slide11.xml"/><Relationship Id="rId10" Type="http://schemas.openxmlformats.org/officeDocument/2006/relationships/image" Target="../media/image20.emf"/><Relationship Id="rId4" Type="http://schemas.openxmlformats.org/officeDocument/2006/relationships/slide" Target="slide4.xml"/><Relationship Id="rId9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Smart Home 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>
            <a:spLocks noGrp="1"/>
          </p:cNvSpPr>
          <p:nvPr>
            <p:ph type="title"/>
          </p:nvPr>
        </p:nvSpPr>
        <p:spPr>
          <a:xfrm>
            <a:off x="817800" y="359089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1980-1990</a:t>
            </a:r>
            <a:endParaRPr dirty="0"/>
          </a:p>
        </p:txBody>
      </p:sp>
      <p:sp>
        <p:nvSpPr>
          <p:cNvPr id="264" name="Google Shape;264;p49"/>
          <p:cNvSpPr txBox="1">
            <a:spLocks noGrp="1"/>
          </p:cNvSpPr>
          <p:nvPr>
            <p:ph type="body" idx="1"/>
          </p:nvPr>
        </p:nvSpPr>
        <p:spPr>
          <a:xfrm>
            <a:off x="817800" y="896319"/>
            <a:ext cx="4550574" cy="84104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It was a revolution in microprocessor world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The microprocessor was small enough to fit into home sized roaming bot.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grpSp>
        <p:nvGrpSpPr>
          <p:cNvPr id="267" name="Google Shape;267;p49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68" name="Google Shape;268;p49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" name="Google Shape;269;p49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49">
            <a:hlinkClick r:id="rId4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49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1" name="Google Shape;263;p49"/>
          <p:cNvSpPr txBox="1">
            <a:spLocks/>
          </p:cNvSpPr>
          <p:nvPr/>
        </p:nvSpPr>
        <p:spPr>
          <a:xfrm>
            <a:off x="817800" y="1839501"/>
            <a:ext cx="39552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ungee"/>
              <a:buNone/>
              <a:defRPr sz="24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1990-2000</a:t>
            </a:r>
          </a:p>
        </p:txBody>
      </p:sp>
      <p:sp>
        <p:nvSpPr>
          <p:cNvPr id="12" name="Google Shape;264;p49"/>
          <p:cNvSpPr txBox="1">
            <a:spLocks/>
          </p:cNvSpPr>
          <p:nvPr/>
        </p:nvSpPr>
        <p:spPr>
          <a:xfrm>
            <a:off x="817800" y="2385645"/>
            <a:ext cx="4550574" cy="12718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Electrolux was the first commercially available “autonomous room cleaner” in 1991.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In this decade home PCs had become commonplace and the internet was becoming more accessible and understandable to large portion of the planet.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Google Shape;263;p49"/>
          <p:cNvSpPr txBox="1">
            <a:spLocks/>
          </p:cNvSpPr>
          <p:nvPr/>
        </p:nvSpPr>
        <p:spPr>
          <a:xfrm>
            <a:off x="817800" y="3764071"/>
            <a:ext cx="3955200" cy="43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ungee"/>
              <a:buNone/>
              <a:defRPr sz="24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2000-present </a:t>
            </a:r>
          </a:p>
        </p:txBody>
      </p:sp>
      <p:sp>
        <p:nvSpPr>
          <p:cNvPr id="14" name="Google Shape;264;p49"/>
          <p:cNvSpPr txBox="1">
            <a:spLocks/>
          </p:cNvSpPr>
          <p:nvPr/>
        </p:nvSpPr>
        <p:spPr>
          <a:xfrm>
            <a:off x="817800" y="4203640"/>
            <a:ext cx="4550574" cy="7021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Microsoft looking to stimulate interest in new &amp; emerging operating system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2207831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  <p:bldP spid="264" grpId="0" build="p" animBg="1"/>
      <p:bldP spid="11" grpId="0"/>
      <p:bldP spid="12" grpId="0" animBg="1"/>
      <p:bldP spid="1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57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86" name="Google Shape;386;p57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" name="Google Shape;387;p57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52;p48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3</a:t>
            </a:r>
            <a:endParaRPr dirty="0"/>
          </a:p>
        </p:txBody>
      </p:sp>
      <p:sp>
        <p:nvSpPr>
          <p:cNvPr id="13" name="Google Shape;253;p48"/>
          <p:cNvSpPr txBox="1">
            <a:spLocks/>
          </p:cNvSpPr>
          <p:nvPr/>
        </p:nvSpPr>
        <p:spPr>
          <a:xfrm>
            <a:off x="5152525" y="2751610"/>
            <a:ext cx="29961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●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○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■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●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○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■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●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○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dvent Pro"/>
              <a:buChar char="■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</a:pPr>
            <a:r>
              <a:rPr lang="en-GB" dirty="0"/>
              <a:t>Design of Smart Home &amp;</a:t>
            </a:r>
          </a:p>
          <a:p>
            <a:pPr marL="0" indent="0" algn="r">
              <a:buClr>
                <a:schemeClr val="dk1"/>
              </a:buClr>
              <a:buSzPts val="1100"/>
            </a:pPr>
            <a:r>
              <a:rPr lang="en-GB" dirty="0"/>
              <a:t>components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>
            <a:spLocks noGrp="1"/>
          </p:cNvSpPr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381" name="Google Shape;381;p57"/>
          <p:cNvSpPr txBox="1">
            <a:spLocks noGrp="1"/>
          </p:cNvSpPr>
          <p:nvPr>
            <p:ph type="body" idx="1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Review components with interactive data and questions</a:t>
            </a:r>
            <a:endParaRPr dirty="0"/>
          </a:p>
        </p:txBody>
      </p:sp>
      <p:pic>
        <p:nvPicPr>
          <p:cNvPr id="382" name="Google Shape;382;p57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9309" b="8777"/>
          <a:stretch/>
        </p:blipFill>
        <p:spPr>
          <a:xfrm>
            <a:off x="4775199" y="1638300"/>
            <a:ext cx="3529075" cy="177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83" name="Google Shape;383;p57">
            <a:hlinkClick r:id="rId4" action="ppaction://hlinksldjump"/>
          </p:cNvPr>
          <p:cNvSpPr/>
          <p:nvPr/>
        </p:nvSpPr>
        <p:spPr>
          <a:xfrm>
            <a:off x="968700" y="2977625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57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02500" y="3116975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85" name="Google Shape;385;p57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86" name="Google Shape;386;p57">
              <a:hlinkClick r:id="rId5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" name="Google Shape;387;p57">
              <a:hlinkClick r:id="rId5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21378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>
            <a:spLocks noGrp="1"/>
          </p:cNvSpPr>
          <p:nvPr>
            <p:ph type="subTitle" idx="1"/>
          </p:nvPr>
        </p:nvSpPr>
        <p:spPr>
          <a:xfrm>
            <a:off x="2216815" y="687629"/>
            <a:ext cx="459773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 used to implement smart home</a:t>
            </a:r>
            <a:endParaRPr dirty="0"/>
          </a:p>
        </p:txBody>
      </p:sp>
      <p:sp>
        <p:nvSpPr>
          <p:cNvPr id="394" name="Google Shape;394;p58">
            <a:hlinkClick r:id="" action="ppaction://noaction"/>
          </p:cNvPr>
          <p:cNvSpPr/>
          <p:nvPr/>
        </p:nvSpPr>
        <p:spPr>
          <a:xfrm>
            <a:off x="410800" y="2208625"/>
            <a:ext cx="21432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5" name="Google Shape;395;p58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628600" y="2220150"/>
            <a:ext cx="15933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ATMEGA32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96" name="Google Shape;396;p58">
            <a:hlinkClick r:id="" action="ppaction://noaction"/>
          </p:cNvPr>
          <p:cNvSpPr/>
          <p:nvPr/>
        </p:nvSpPr>
        <p:spPr>
          <a:xfrm>
            <a:off x="410800" y="2935225"/>
            <a:ext cx="21432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7" name="Google Shape;397;p58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726885" y="2998375"/>
            <a:ext cx="15933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LCD&amp;Keypad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98" name="Google Shape;398;p58">
            <a:hlinkClick r:id="" action="ppaction://noaction"/>
          </p:cNvPr>
          <p:cNvSpPr/>
          <p:nvPr/>
        </p:nvSpPr>
        <p:spPr>
          <a:xfrm>
            <a:off x="410800" y="3607825"/>
            <a:ext cx="21432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58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628600" y="3669775"/>
            <a:ext cx="15933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DC Motor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0" name="Google Shape;400;p58">
            <a:hlinkClick r:id="" action="ppaction://noaction"/>
          </p:cNvPr>
          <p:cNvSpPr/>
          <p:nvPr/>
        </p:nvSpPr>
        <p:spPr>
          <a:xfrm>
            <a:off x="410800" y="4280425"/>
            <a:ext cx="21432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58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685750" y="4343575"/>
            <a:ext cx="15933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Servo Motor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02" name="Google Shape;402;p58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03" name="Google Shape;403;p58">
              <a:hlinkClick r:id="rId4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" name="Google Shape;404;p58">
              <a:hlinkClick r:id="rId4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58">
            <a:hlinkClick r:id="rId5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58">
            <a:hlinkClick r:id="rId5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Back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" name="Google Shape;396;p58">
            <a:hlinkClick r:id="" action="ppaction://noaction"/>
          </p:cNvPr>
          <p:cNvSpPr/>
          <p:nvPr/>
        </p:nvSpPr>
        <p:spPr>
          <a:xfrm>
            <a:off x="2771800" y="2220150"/>
            <a:ext cx="21432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396;p58">
            <a:hlinkClick r:id="" action="ppaction://noaction"/>
          </p:cNvPr>
          <p:cNvSpPr/>
          <p:nvPr/>
        </p:nvSpPr>
        <p:spPr>
          <a:xfrm>
            <a:off x="2771800" y="2935225"/>
            <a:ext cx="21432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" name="Google Shape;396;p58">
            <a:hlinkClick r:id="" action="ppaction://noaction"/>
          </p:cNvPr>
          <p:cNvSpPr/>
          <p:nvPr/>
        </p:nvSpPr>
        <p:spPr>
          <a:xfrm>
            <a:off x="2771800" y="3556225"/>
            <a:ext cx="21432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" name="Google Shape;396;p58">
            <a:hlinkClick r:id="" action="ppaction://noaction"/>
          </p:cNvPr>
          <p:cNvSpPr/>
          <p:nvPr/>
        </p:nvSpPr>
        <p:spPr>
          <a:xfrm>
            <a:off x="2771800" y="4280425"/>
            <a:ext cx="21432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" name="Google Shape;395;p58">
            <a:hlinkClick r:id="" action="ppaction://noaction"/>
          </p:cNvPr>
          <p:cNvSpPr txBox="1">
            <a:spLocks/>
          </p:cNvSpPr>
          <p:nvPr/>
        </p:nvSpPr>
        <p:spPr>
          <a:xfrm>
            <a:off x="3046750" y="2221450"/>
            <a:ext cx="1593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ctr"/>
            <a:r>
              <a:rPr lang="en-GB" dirty="0"/>
              <a:t>LM35</a:t>
            </a:r>
          </a:p>
        </p:txBody>
      </p:sp>
      <p:sp>
        <p:nvSpPr>
          <p:cNvPr id="22" name="Google Shape;395;p58">
            <a:hlinkClick r:id="" action="ppaction://noaction"/>
          </p:cNvPr>
          <p:cNvSpPr txBox="1">
            <a:spLocks/>
          </p:cNvSpPr>
          <p:nvPr/>
        </p:nvSpPr>
        <p:spPr>
          <a:xfrm>
            <a:off x="3046750" y="2804599"/>
            <a:ext cx="1593300" cy="6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ctr"/>
            <a:r>
              <a:rPr lang="en-GB" dirty="0"/>
              <a:t>FM24C16F (EEPROM)</a:t>
            </a:r>
          </a:p>
        </p:txBody>
      </p:sp>
      <p:sp>
        <p:nvSpPr>
          <p:cNvPr id="23" name="Google Shape;395;p58">
            <a:hlinkClick r:id="" action="ppaction://noaction"/>
          </p:cNvPr>
          <p:cNvSpPr txBox="1">
            <a:spLocks/>
          </p:cNvSpPr>
          <p:nvPr/>
        </p:nvSpPr>
        <p:spPr>
          <a:xfrm>
            <a:off x="3006725" y="3556225"/>
            <a:ext cx="1593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ctr"/>
            <a:r>
              <a:rPr lang="en-GB" dirty="0"/>
              <a:t>L293D</a:t>
            </a:r>
          </a:p>
        </p:txBody>
      </p:sp>
      <p:sp>
        <p:nvSpPr>
          <p:cNvPr id="24" name="Google Shape;395;p58">
            <a:hlinkClick r:id="" action="ppaction://noaction"/>
          </p:cNvPr>
          <p:cNvSpPr txBox="1">
            <a:spLocks/>
          </p:cNvSpPr>
          <p:nvPr/>
        </p:nvSpPr>
        <p:spPr>
          <a:xfrm>
            <a:off x="3006725" y="4268700"/>
            <a:ext cx="1593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ctr"/>
            <a:r>
              <a:rPr lang="en-GB" dirty="0" err="1"/>
              <a:t>Button&amp;Leds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362" y="2155512"/>
            <a:ext cx="979464" cy="12542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8385" y="2146390"/>
            <a:ext cx="1616160" cy="1252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9950" y="3537062"/>
            <a:ext cx="1560043" cy="146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2362" y="3537062"/>
            <a:ext cx="835111" cy="1444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680325" y="2475709"/>
            <a:ext cx="1246797" cy="588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9402" y="3801776"/>
            <a:ext cx="1214846" cy="957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65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92" name="Google Shape;592;p65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3" name="Google Shape;593;p65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252;p48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4</a:t>
            </a:r>
            <a:endParaRPr dirty="0"/>
          </a:p>
        </p:txBody>
      </p:sp>
      <p:sp>
        <p:nvSpPr>
          <p:cNvPr id="64" name="Google Shape;253;p48"/>
          <p:cNvSpPr txBox="1">
            <a:spLocks/>
          </p:cNvSpPr>
          <p:nvPr/>
        </p:nvSpPr>
        <p:spPr>
          <a:xfrm>
            <a:off x="5152525" y="2751610"/>
            <a:ext cx="29961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●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○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■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●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○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■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●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○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dvent Pro"/>
              <a:buChar char="■"/>
              <a:defRPr sz="1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</a:pPr>
            <a:r>
              <a:rPr lang="en-GB" dirty="0"/>
              <a:t>Embedded parts </a:t>
            </a:r>
          </a:p>
          <a:p>
            <a:pPr marL="0" indent="0" algn="r">
              <a:buClr>
                <a:schemeClr val="dk1"/>
              </a:buClr>
              <a:buSzPts val="1100"/>
            </a:pPr>
            <a:r>
              <a:rPr lang="en-GB" dirty="0"/>
              <a:t>(code ,design)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65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92" name="Google Shape;592;p65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3" name="Google Shape;593;p65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13480"/>
              </p:ext>
            </p:extLst>
          </p:nvPr>
        </p:nvGraphicFramePr>
        <p:xfrm>
          <a:off x="1544626" y="556100"/>
          <a:ext cx="6096000" cy="40284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Hardware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Software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1-</a:t>
                      </a:r>
                      <a:r>
                        <a:rPr lang="en-GB" baseline="0" dirty="0"/>
                        <a:t> UART &amp; EEPROM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Component Used To implement the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/>
                        <a:t>Login System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/>
                        <a:t>Saving</a:t>
                      </a:r>
                      <a:r>
                        <a:rPr lang="en-GB" baseline="0" dirty="0"/>
                        <a:t> on EEPROM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baseline="0" dirty="0"/>
                        <a:t>Home system design</a:t>
                      </a:r>
                      <a:endParaRPr lang="en-GB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2-</a:t>
                      </a:r>
                      <a:r>
                        <a:rPr lang="en-GB" baseline="0" dirty="0"/>
                        <a:t> LCD &amp; Keypad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Component Used To implement the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baseline="0" dirty="0"/>
                        <a:t>Login System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aseline="0" dirty="0"/>
                        <a:t>Home system design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3- DC &amp; Servo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Component Used To implement the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Logic used</a:t>
                      </a:r>
                      <a:r>
                        <a:rPr lang="en-GB" baseline="0" dirty="0"/>
                        <a:t> to derive the motors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4- Temperature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Component Used To implement the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Driver of the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5- Buzzer &amp; LEDs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Component Used To implement the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/>
                        <a:t>Alarm</a:t>
                      </a:r>
                      <a:r>
                        <a:rPr lang="en-GB" baseline="0" dirty="0"/>
                        <a:t> code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aseline="0" dirty="0"/>
                        <a:t>Control the lamps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57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0C526C2-A01B-5137-70D6-8E9790F13EF3}"/>
              </a:ext>
            </a:extLst>
          </p:cNvPr>
          <p:cNvSpPr txBox="1"/>
          <p:nvPr/>
        </p:nvSpPr>
        <p:spPr>
          <a:xfrm>
            <a:off x="243547" y="458345"/>
            <a:ext cx="61295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ATmega32 – 8 Bit AVR Microcontroller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FAD87E-A18B-77F9-0060-A686C8FB6EEE}"/>
              </a:ext>
            </a:extLst>
          </p:cNvPr>
          <p:cNvSpPr txBox="1"/>
          <p:nvPr/>
        </p:nvSpPr>
        <p:spPr>
          <a:xfrm>
            <a:off x="243546" y="2003323"/>
            <a:ext cx="612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AVR microcontrollers are based on the advanced RISC architecture. ATmega32 is a low power CMOS 8-bit microcontroller based on the AVR enhanced RISC architecture. AVR can execute 1 million instructions per second if cycle frequency is 1MHz.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xmlns="" id="{7843EAF4-C324-47A9-B411-3842DDEF1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253" y="1135453"/>
            <a:ext cx="2734767" cy="33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2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6"/>
          <p:cNvSpPr txBox="1">
            <a:spLocks noGrp="1"/>
          </p:cNvSpPr>
          <p:nvPr>
            <p:ph type="title"/>
          </p:nvPr>
        </p:nvSpPr>
        <p:spPr>
          <a:xfrm>
            <a:off x="425915" y="355451"/>
            <a:ext cx="3990600" cy="401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 UART &amp; EEPROM</a:t>
            </a:r>
            <a:br>
              <a:rPr lang="en-GB" dirty="0"/>
            </a:br>
            <a:endParaRPr dirty="0"/>
          </a:p>
        </p:txBody>
      </p:sp>
      <p:sp>
        <p:nvSpPr>
          <p:cNvPr id="600" name="Google Shape;600;p66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3012" y="896945"/>
            <a:ext cx="1818203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Hardware design</a:t>
            </a:r>
            <a:r>
              <a:rPr lang="en-GB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:</a:t>
            </a: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601" name="Google Shape;601;p66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602" name="Google Shape;602;p66">
              <a:hlinkClick r:id="rId4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3" name="Google Shape;603;p66">
              <a:hlinkClick r:id="rId4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1898" y="1663795"/>
            <a:ext cx="2949455" cy="139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449" y="1326946"/>
            <a:ext cx="2060600" cy="10346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449" y="2705122"/>
            <a:ext cx="2060600" cy="920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197" y="3968927"/>
            <a:ext cx="1620852" cy="915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915" y="1326946"/>
            <a:ext cx="3355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(Proteus Simulation)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I2C debugger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EEPROM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6"/>
          <p:cNvSpPr txBox="1">
            <a:spLocks noGrp="1"/>
          </p:cNvSpPr>
          <p:nvPr>
            <p:ph type="title"/>
          </p:nvPr>
        </p:nvSpPr>
        <p:spPr>
          <a:xfrm>
            <a:off x="425915" y="355451"/>
            <a:ext cx="3990600" cy="401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 UART &amp; EEPROM</a:t>
            </a:r>
            <a:br>
              <a:rPr lang="en-GB" dirty="0"/>
            </a:br>
            <a:endParaRPr dirty="0"/>
          </a:p>
        </p:txBody>
      </p:sp>
      <p:sp>
        <p:nvSpPr>
          <p:cNvPr id="600" name="Google Shape;600;p66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3012" y="896945"/>
            <a:ext cx="1818203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Software design</a:t>
            </a:r>
            <a:r>
              <a:rPr lang="en-GB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:</a:t>
            </a: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601" name="Google Shape;601;p66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602" name="Google Shape;602;p66">
              <a:hlinkClick r:id="rId4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3" name="Google Shape;603;p66">
              <a:hlinkClick r:id="rId4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1898" y="1663795"/>
            <a:ext cx="2949455" cy="139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25915" y="1326946"/>
            <a:ext cx="33550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System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user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User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Username &amp; Password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Home System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1-4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Home System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10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8B1BEE-CFF3-2FD1-4D3E-3E21F7102C38}"/>
              </a:ext>
            </a:extLst>
          </p:cNvPr>
          <p:cNvSpPr txBox="1"/>
          <p:nvPr/>
        </p:nvSpPr>
        <p:spPr>
          <a:xfrm>
            <a:off x="389333" y="508764"/>
            <a:ext cx="179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LCD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A97B7C-123E-0AEA-517E-F98DA16F2DD7}"/>
              </a:ext>
            </a:extLst>
          </p:cNvPr>
          <p:cNvSpPr txBox="1"/>
          <p:nvPr/>
        </p:nvSpPr>
        <p:spPr>
          <a:xfrm>
            <a:off x="389333" y="1473062"/>
            <a:ext cx="3905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LCD (Liquid Crystal Display) is a type of flat panel display which uses liquid crystals in its primary form of operation.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xmlns="" id="{6BFC9E70-1B7C-575F-EF82-863ED800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29" y="970429"/>
            <a:ext cx="4572638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Team</a:t>
            </a:r>
            <a:endParaRPr dirty="0"/>
          </a:p>
        </p:txBody>
      </p:sp>
      <p:pic>
        <p:nvPicPr>
          <p:cNvPr id="9" name="Google Shape;790;p4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63" y="1853681"/>
            <a:ext cx="1359600" cy="133373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792;p44"/>
          <p:cNvPicPr preferRelativeResize="0"/>
          <p:nvPr/>
        </p:nvPicPr>
        <p:blipFill>
          <a:blip r:embed="rId4"/>
          <a:srcRect l="2269" r="2269"/>
          <a:stretch/>
        </p:blipFill>
        <p:spPr>
          <a:xfrm>
            <a:off x="2986059" y="1862275"/>
            <a:ext cx="1359600" cy="135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794;p44"/>
          <p:cNvPicPr preferRelativeResize="0"/>
          <p:nvPr/>
        </p:nvPicPr>
        <p:blipFill>
          <a:blip r:embed="rId5"/>
          <a:srcRect t="19531" b="19531"/>
          <a:stretch/>
        </p:blipFill>
        <p:spPr>
          <a:xfrm>
            <a:off x="4793642" y="1862275"/>
            <a:ext cx="1359600" cy="135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796;p44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04" y="1862275"/>
            <a:ext cx="1284051" cy="135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25619" y="3478367"/>
            <a:ext cx="2074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Youssef moharam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4F32D3-8C47-BDCD-93F4-58EB517E131D}"/>
              </a:ext>
            </a:extLst>
          </p:cNvPr>
          <p:cNvSpPr txBox="1"/>
          <p:nvPr/>
        </p:nvSpPr>
        <p:spPr>
          <a:xfrm>
            <a:off x="2900106" y="3500172"/>
            <a:ext cx="1540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Mohamed Nabil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092853-848E-C0DE-90F3-8AE6A1B255BD}"/>
              </a:ext>
            </a:extLst>
          </p:cNvPr>
          <p:cNvSpPr txBox="1"/>
          <p:nvPr/>
        </p:nvSpPr>
        <p:spPr>
          <a:xfrm>
            <a:off x="4793642" y="3474232"/>
            <a:ext cx="1540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Maisra</a:t>
            </a:r>
            <a:r>
              <a:rPr lang="en-US" dirty="0">
                <a:solidFill>
                  <a:schemeClr val="bg1"/>
                </a:solidFill>
              </a:rPr>
              <a:t> Gamal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21FB9EF-A424-16AC-B7B5-229E3D9D9229}"/>
              </a:ext>
            </a:extLst>
          </p:cNvPr>
          <p:cNvSpPr txBox="1"/>
          <p:nvPr/>
        </p:nvSpPr>
        <p:spPr>
          <a:xfrm>
            <a:off x="6811078" y="3474231"/>
            <a:ext cx="129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Andrew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60A37A-D509-79C7-E4C9-7501053B0CBC}"/>
              </a:ext>
            </a:extLst>
          </p:cNvPr>
          <p:cNvSpPr txBox="1"/>
          <p:nvPr/>
        </p:nvSpPr>
        <p:spPr>
          <a:xfrm>
            <a:off x="278497" y="570745"/>
            <a:ext cx="161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Keypad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1AE415-1099-2E3C-0E5B-38616C4F589A}"/>
              </a:ext>
            </a:extLst>
          </p:cNvPr>
          <p:cNvSpPr txBox="1"/>
          <p:nvPr/>
        </p:nvSpPr>
        <p:spPr>
          <a:xfrm>
            <a:off x="278497" y="1477124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A keypad is a set of buttons or keys bearing digits, symbols and/or alphabetical letters placed in order on a pad, which can be used as an efficient input device.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xmlns="" id="{CD100651-4110-FD13-0383-C9C7E392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72" y="762246"/>
            <a:ext cx="3388855" cy="41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6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C52BC73-3EAB-F393-A5F1-27FCBE7C6C5F}"/>
              </a:ext>
            </a:extLst>
          </p:cNvPr>
          <p:cNvSpPr txBox="1"/>
          <p:nvPr/>
        </p:nvSpPr>
        <p:spPr>
          <a:xfrm>
            <a:off x="495014" y="460638"/>
            <a:ext cx="176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DC-motor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2E6E979-A329-36D7-27CF-235B04C148E7}"/>
              </a:ext>
            </a:extLst>
          </p:cNvPr>
          <p:cNvSpPr txBox="1"/>
          <p:nvPr/>
        </p:nvSpPr>
        <p:spPr>
          <a:xfrm>
            <a:off x="495014" y="1523336"/>
            <a:ext cx="5594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DC motor is an electrical machine that transforms electrical energy into mechanical energy by creating a magnetic field that is powered by direct current.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our project it is used to run the air conditioner.</a:t>
            </a:r>
            <a:endParaRPr lang="en-US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xmlns="" id="{1263B1D8-6631-622D-8B3E-7EC57784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073" y="1186910"/>
            <a:ext cx="2619741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7D269F3-E1C7-75A1-187B-6347A3F07421}"/>
              </a:ext>
            </a:extLst>
          </p:cNvPr>
          <p:cNvSpPr txBox="1"/>
          <p:nvPr/>
        </p:nvSpPr>
        <p:spPr>
          <a:xfrm>
            <a:off x="273497" y="1708395"/>
            <a:ext cx="5143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servo motor is a rotary actuator or linear actuator that allows for precise control of angular or linear position, velocity and acceleration.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AD86DEB-0E0B-9E00-EDF2-32726B52D478}"/>
              </a:ext>
            </a:extLst>
          </p:cNvPr>
          <p:cNvSpPr txBox="1"/>
          <p:nvPr/>
        </p:nvSpPr>
        <p:spPr>
          <a:xfrm>
            <a:off x="273497" y="494648"/>
            <a:ext cx="226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servo motor</a:t>
            </a:r>
            <a:endParaRPr lang="en-US" sz="2400" b="1" dirty="0"/>
          </a:p>
        </p:txBody>
      </p:sp>
      <p:pic>
        <p:nvPicPr>
          <p:cNvPr id="5" name="Picture 4" descr="A picture containing schematic&#10;&#10;Description automatically generated">
            <a:extLst>
              <a:ext uri="{FF2B5EF4-FFF2-40B4-BE49-F238E27FC236}">
                <a16:creationId xmlns:a16="http://schemas.microsoft.com/office/drawing/2014/main" xmlns="" id="{AEA69092-8B0A-AA76-3966-41091FBB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27" y="1378528"/>
            <a:ext cx="3460303" cy="34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4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4908E48-91CF-D464-C484-618BB0E1B788}"/>
              </a:ext>
            </a:extLst>
          </p:cNvPr>
          <p:cNvSpPr txBox="1"/>
          <p:nvPr/>
        </p:nvSpPr>
        <p:spPr>
          <a:xfrm>
            <a:off x="432930" y="495430"/>
            <a:ext cx="109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LM35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8A92CB-0E49-CA31-4921-0B6892E38CA9}"/>
              </a:ext>
            </a:extLst>
          </p:cNvPr>
          <p:cNvSpPr txBox="1"/>
          <p:nvPr/>
        </p:nvSpPr>
        <p:spPr>
          <a:xfrm>
            <a:off x="432930" y="1436966"/>
            <a:ext cx="54283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LM35 series are precision integrated-</a:t>
            </a:r>
            <a:r>
              <a:rPr lang="en-US" dirty="0" err="1">
                <a:solidFill>
                  <a:schemeClr val="bg1"/>
                </a:solidFill>
              </a:rPr>
              <a:t>circuittemperature</a:t>
            </a:r>
            <a:r>
              <a:rPr lang="en-US" dirty="0">
                <a:solidFill>
                  <a:schemeClr val="bg1"/>
                </a:solidFill>
              </a:rPr>
              <a:t> devices with an output voltage </a:t>
            </a:r>
            <a:r>
              <a:rPr lang="en-US" dirty="0" err="1">
                <a:solidFill>
                  <a:schemeClr val="bg1"/>
                </a:solidFill>
              </a:rPr>
              <a:t>linearlyproportional</a:t>
            </a:r>
            <a:r>
              <a:rPr lang="en-US" dirty="0">
                <a:solidFill>
                  <a:schemeClr val="bg1"/>
                </a:solidFill>
              </a:rPr>
              <a:t> to the Centigrade temperature</a:t>
            </a:r>
            <a:r>
              <a:rPr lang="en-US" dirty="0"/>
              <a:t>.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15F11A94-28F2-D3F2-920B-BD75B759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648" y="1015112"/>
            <a:ext cx="2791215" cy="36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8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38A336D-8136-C0BE-117A-807141A44B03}"/>
              </a:ext>
            </a:extLst>
          </p:cNvPr>
          <p:cNvSpPr txBox="1"/>
          <p:nvPr/>
        </p:nvSpPr>
        <p:spPr>
          <a:xfrm>
            <a:off x="286234" y="474075"/>
            <a:ext cx="173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L293D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8513F2F-7375-F399-5305-1632066B4A84}"/>
              </a:ext>
            </a:extLst>
          </p:cNvPr>
          <p:cNvSpPr txBox="1"/>
          <p:nvPr/>
        </p:nvSpPr>
        <p:spPr>
          <a:xfrm>
            <a:off x="286234" y="1589719"/>
            <a:ext cx="5298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L293D is a typical Motor driver or Motor Driver IC which allows DC motor to drive on either direction.</a:t>
            </a:r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xmlns="" id="{CC327273-EA2E-8F70-B32C-58B1E58E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108922"/>
            <a:ext cx="3371366" cy="31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2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FDDE9C-5086-0400-676D-789B24A7F9F9}"/>
              </a:ext>
            </a:extLst>
          </p:cNvPr>
          <p:cNvSpPr txBox="1"/>
          <p:nvPr/>
        </p:nvSpPr>
        <p:spPr>
          <a:xfrm>
            <a:off x="271778" y="528244"/>
            <a:ext cx="92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4ED30D-B890-8123-C83B-D08B963D9540}"/>
              </a:ext>
            </a:extLst>
          </p:cNvPr>
          <p:cNvSpPr txBox="1"/>
          <p:nvPr/>
        </p:nvSpPr>
        <p:spPr>
          <a:xfrm>
            <a:off x="271778" y="1779631"/>
            <a:ext cx="495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LED is a semiconductor device that emits light when current flows through it.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0547F578-46D2-1364-3526-B26D407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7" y="1233055"/>
            <a:ext cx="3625946" cy="295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619D29-B056-2A8F-5FAB-6E2E1C28AC4F}"/>
              </a:ext>
            </a:extLst>
          </p:cNvPr>
          <p:cNvSpPr txBox="1"/>
          <p:nvPr/>
        </p:nvSpPr>
        <p:spPr>
          <a:xfrm>
            <a:off x="293653" y="597985"/>
            <a:ext cx="2598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Push-Button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8F7A4B-CD33-4E60-998C-FE0B4D0CDED2}"/>
              </a:ext>
            </a:extLst>
          </p:cNvPr>
          <p:cNvSpPr txBox="1"/>
          <p:nvPr/>
        </p:nvSpPr>
        <p:spPr>
          <a:xfrm>
            <a:off x="293653" y="1621931"/>
            <a:ext cx="392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push-button is a simple switch mechanism to control some aspect of a machine or a process.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881F18C4-9D8A-7E88-E582-411BED42F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73" y="1739458"/>
            <a:ext cx="3980474" cy="233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8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A27AAF-6467-0A4C-C584-306B58A3025D}"/>
              </a:ext>
            </a:extLst>
          </p:cNvPr>
          <p:cNvSpPr txBox="1"/>
          <p:nvPr/>
        </p:nvSpPr>
        <p:spPr>
          <a:xfrm>
            <a:off x="411886" y="530690"/>
            <a:ext cx="160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Buzzer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12AE9ACE-CA60-EEDD-FDC3-0EB30610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29" y="1245120"/>
            <a:ext cx="2204762" cy="3335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B424EF-CF13-D302-85B7-1ABCEF204F8D}"/>
              </a:ext>
            </a:extLst>
          </p:cNvPr>
          <p:cNvSpPr txBox="1"/>
          <p:nvPr/>
        </p:nvSpPr>
        <p:spPr>
          <a:xfrm>
            <a:off x="411886" y="1369274"/>
            <a:ext cx="4516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audio signaling device like a beeper or buzzer may be electromechanical or piezoelectric or mechanical type. The main function of this is to convert the signal from audio to sound.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4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08D7329-92EF-F25E-4502-B3999C16D720}"/>
              </a:ext>
            </a:extLst>
          </p:cNvPr>
          <p:cNvSpPr txBox="1"/>
          <p:nvPr/>
        </p:nvSpPr>
        <p:spPr>
          <a:xfrm>
            <a:off x="491992" y="543192"/>
            <a:ext cx="2791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Dimmer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AACEAF9-A0C8-C5D0-74E5-B532E6E4AFD0}"/>
              </a:ext>
            </a:extLst>
          </p:cNvPr>
          <p:cNvSpPr txBox="1"/>
          <p:nvPr/>
        </p:nvSpPr>
        <p:spPr>
          <a:xfrm>
            <a:off x="491992" y="1388788"/>
            <a:ext cx="4860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pitchFamily="2" charset="0"/>
              </a:rPr>
              <a:t>This light dimmer circuit is used to control the voltage which gets to the light ,so it enables controlling the brightness of lamps in our smart home.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BB4EC64E-CBB1-F945-C4C0-9DF7D154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842" y="1475508"/>
            <a:ext cx="3213860" cy="33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26133B4-7C53-51AA-E1C3-8480C95D1806}"/>
              </a:ext>
            </a:extLst>
          </p:cNvPr>
          <p:cNvSpPr txBox="1"/>
          <p:nvPr/>
        </p:nvSpPr>
        <p:spPr>
          <a:xfrm>
            <a:off x="6863990" y="2340917"/>
            <a:ext cx="142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Topic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9E714FA-4FFE-9042-7272-744D7A3BB25F}"/>
              </a:ext>
            </a:extLst>
          </p:cNvPr>
          <p:cNvSpPr txBox="1"/>
          <p:nvPr/>
        </p:nvSpPr>
        <p:spPr>
          <a:xfrm>
            <a:off x="6963368" y="2982405"/>
            <a:ext cx="122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24015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>
            <a:spLocks noGrp="1"/>
          </p:cNvSpPr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42"/>
          <p:cNvSpPr txBox="1">
            <a:spLocks noGrp="1"/>
          </p:cNvSpPr>
          <p:nvPr>
            <p:ph type="subTitle" idx="1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interactive presentation</a:t>
            </a:r>
            <a:r>
              <a:rPr lang="en">
                <a:solidFill>
                  <a:schemeClr val="lt1"/>
                </a:solidFill>
              </a:rPr>
              <a:t>. Please choose one of the topics from t</a:t>
            </a:r>
            <a:r>
              <a:rPr lang="en"/>
              <a:t>h</a:t>
            </a:r>
            <a:r>
              <a:rPr lang="en">
                <a:solidFill>
                  <a:schemeClr val="lt1"/>
                </a:solidFill>
              </a:rPr>
              <a:t>e main menu.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42">
            <a:hlinkClick r:id="rId4" action="ppaction://hlinksldjump"/>
          </p:cNvPr>
          <p:cNvSpPr/>
          <p:nvPr/>
        </p:nvSpPr>
        <p:spPr>
          <a:xfrm>
            <a:off x="4033200" y="3816075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42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4167000" y="3879225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9070727-3DBD-93AA-80A6-D96BFA114C01}"/>
              </a:ext>
            </a:extLst>
          </p:cNvPr>
          <p:cNvSpPr txBox="1"/>
          <p:nvPr/>
        </p:nvSpPr>
        <p:spPr>
          <a:xfrm>
            <a:off x="499857" y="479597"/>
            <a:ext cx="3864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Struggles faced: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B045D63-53AA-AEB5-118A-F07AF8C36BC4}"/>
              </a:ext>
            </a:extLst>
          </p:cNvPr>
          <p:cNvSpPr txBox="1"/>
          <p:nvPr/>
        </p:nvSpPr>
        <p:spPr>
          <a:xfrm>
            <a:off x="499857" y="1340643"/>
            <a:ext cx="361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1-Assigning tasks among team members.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2-DC-motor on/off conditions.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3-Buzzer’s operating volt.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4-Interfacing dimmer circuit.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5-Stuckness of ADC interrupt.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6-UART interrupted.</a:t>
            </a:r>
          </a:p>
        </p:txBody>
      </p:sp>
    </p:spTree>
    <p:extLst>
      <p:ext uri="{BB962C8B-B14F-4D97-AF65-F5344CB8AC3E}">
        <p14:creationId xmlns:p14="http://schemas.microsoft.com/office/powerpoint/2010/main" val="1572461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9B83A0-A96F-DA22-74B2-BFF5C965F424}"/>
              </a:ext>
            </a:extLst>
          </p:cNvPr>
          <p:cNvSpPr txBox="1"/>
          <p:nvPr/>
        </p:nvSpPr>
        <p:spPr>
          <a:xfrm>
            <a:off x="7408094" y="2922993"/>
            <a:ext cx="71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E2D29F-4851-DE9C-2E18-A93073441552}"/>
              </a:ext>
            </a:extLst>
          </p:cNvPr>
          <p:cNvSpPr txBox="1"/>
          <p:nvPr/>
        </p:nvSpPr>
        <p:spPr>
          <a:xfrm>
            <a:off x="7054621" y="2257790"/>
            <a:ext cx="132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Topic 6</a:t>
            </a:r>
          </a:p>
        </p:txBody>
      </p:sp>
    </p:spTree>
    <p:extLst>
      <p:ext uri="{BB962C8B-B14F-4D97-AF65-F5344CB8AC3E}">
        <p14:creationId xmlns:p14="http://schemas.microsoft.com/office/powerpoint/2010/main" val="199355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E2D29F-4851-DE9C-2E18-A93073441552}"/>
              </a:ext>
            </a:extLst>
          </p:cNvPr>
          <p:cNvSpPr txBox="1"/>
          <p:nvPr/>
        </p:nvSpPr>
        <p:spPr>
          <a:xfrm>
            <a:off x="3312713" y="1787514"/>
            <a:ext cx="29324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Any Question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4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>
            <a:hlinkClick r:id="rId4" action="ppaction://hlinksldjump"/>
          </p:cNvPr>
          <p:cNvSpPr/>
          <p:nvPr/>
        </p:nvSpPr>
        <p:spPr>
          <a:xfrm>
            <a:off x="3467850" y="942200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3">
            <a:hlinkClick r:id="rId5" action="ppaction://hlinksldjump"/>
          </p:cNvPr>
          <p:cNvSpPr/>
          <p:nvPr/>
        </p:nvSpPr>
        <p:spPr>
          <a:xfrm>
            <a:off x="917050" y="942200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3">
            <a:hlinkClick r:id="rId5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TOPIC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43"/>
          <p:cNvSpPr txBox="1">
            <a:spLocks noGrp="1"/>
          </p:cNvSpPr>
          <p:nvPr>
            <p:ph type="subTitle" idx="1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</a:rPr>
              <a:t>Introduction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43">
            <a:hlinkClick r:id="rId4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TOPIC 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43">
            <a:hlinkClick r:id="rId4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Smart Home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History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1" name="Google Shape;181;p43">
            <a:hlinkClick r:id="rId6" action="ppaction://hlinksldjump"/>
          </p:cNvPr>
          <p:cNvSpPr/>
          <p:nvPr/>
        </p:nvSpPr>
        <p:spPr>
          <a:xfrm>
            <a:off x="6018650" y="942200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3">
            <a:hlinkClick r:id="rId7" action="ppaction://hlinksldjump"/>
          </p:cNvPr>
          <p:cNvSpPr/>
          <p:nvPr/>
        </p:nvSpPr>
        <p:spPr>
          <a:xfrm>
            <a:off x="917050" y="2451700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3">
            <a:hlinkClick r:id="" action="ppaction://noaction"/>
          </p:cNvPr>
          <p:cNvSpPr/>
          <p:nvPr/>
        </p:nvSpPr>
        <p:spPr>
          <a:xfrm>
            <a:off x="3467850" y="2451700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3">
            <a:hlinkClick r:id="" action="ppaction://noaction"/>
          </p:cNvPr>
          <p:cNvSpPr/>
          <p:nvPr/>
        </p:nvSpPr>
        <p:spPr>
          <a:xfrm>
            <a:off x="6018650" y="2451700"/>
            <a:ext cx="2208300" cy="11670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">
            <a:hlinkClick r:id="rId6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TOPIC 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6" name="Google Shape;186;p43">
            <a:hlinkClick r:id="rId6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Design of Smart Home &amp;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components </a:t>
            </a:r>
          </a:p>
        </p:txBody>
      </p:sp>
      <p:sp>
        <p:nvSpPr>
          <p:cNvPr id="187" name="Google Shape;187;p43">
            <a:hlinkClick r:id="rId7" action="ppaction://hlinksldjump"/>
          </p:cNvPr>
          <p:cNvSpPr txBox="1">
            <a:spLocks noGrp="1"/>
          </p:cNvSpPr>
          <p:nvPr>
            <p:ph type="ctrTitle" idx="6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TOPIC 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8" name="Google Shape;188;p43">
            <a:hlinkClick r:id="rId7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GB" dirty="0"/>
              <a:t>Embedded parts 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GB" dirty="0"/>
              <a:t>(code ,design)</a:t>
            </a:r>
          </a:p>
        </p:txBody>
      </p:sp>
      <p:sp>
        <p:nvSpPr>
          <p:cNvPr id="189" name="Google Shape;189;p43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TOPIC 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43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problems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1" name="Google Shape;191;p43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TOPIC 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4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lt1"/>
                </a:solidFill>
              </a:rPr>
              <a:t>End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1</a:t>
            </a:r>
            <a:endParaRPr dirty="0"/>
          </a:p>
        </p:txBody>
      </p:sp>
      <p:sp>
        <p:nvSpPr>
          <p:cNvPr id="253" name="Google Shape;253;p48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>
                <a:uFill>
                  <a:noFill/>
                </a:uFill>
              </a:rPr>
              <a:t>Introduction</a:t>
            </a:r>
            <a:endParaRPr lang="en-GB" dirty="0"/>
          </a:p>
        </p:txBody>
      </p:sp>
      <p:grpSp>
        <p:nvGrpSpPr>
          <p:cNvPr id="256" name="Google Shape;256;p48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57" name="Google Shape;257;p48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" name="Google Shape;258;p48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073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>
            <a:spLocks noGrp="1"/>
          </p:cNvSpPr>
          <p:nvPr>
            <p:ph type="ctrTitle"/>
          </p:nvPr>
        </p:nvSpPr>
        <p:spPr>
          <a:xfrm>
            <a:off x="2285225" y="1722875"/>
            <a:ext cx="45705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KNOW WHO</a:t>
            </a:r>
            <a:r>
              <a:rPr lang="en"/>
              <a:t>SE QUOTE THIS IS</a:t>
            </a:r>
            <a:r>
              <a:rPr lang="en">
                <a:solidFill>
                  <a:schemeClr val="lt1"/>
                </a:solidFill>
              </a:rPr>
              <a:t>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44"/>
          <p:cNvSpPr txBox="1">
            <a:spLocks noGrp="1"/>
          </p:cNvSpPr>
          <p:nvPr>
            <p:ph type="subTitle" idx="1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/>
              <a:t>“The first step is to establish that something is possible. Then probability will occur.”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3" name="Google Shape;203;p44"/>
          <p:cNvSpPr/>
          <p:nvPr/>
        </p:nvSpPr>
        <p:spPr>
          <a:xfrm>
            <a:off x="4167000" y="3837825"/>
            <a:ext cx="810000" cy="423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44"/>
          <p:cNvSpPr txBox="1">
            <a:spLocks noGrp="1"/>
          </p:cNvSpPr>
          <p:nvPr>
            <p:ph type="subTitle" idx="1"/>
          </p:nvPr>
        </p:nvSpPr>
        <p:spPr>
          <a:xfrm>
            <a:off x="4167000" y="3837825"/>
            <a:ext cx="8100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 action="ppaction://hlinksldjump"/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5" name="Google Shape;205;p44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06" name="Google Shape;206;p44">
              <a:hlinkClick r:id="rId5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" name="Google Shape;207;p44">
              <a:hlinkClick r:id="rId5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>
            <a:hlinkClick r:id="rId4" action="ppaction://hlinksldjump"/>
          </p:cNvPr>
          <p:cNvSpPr/>
          <p:nvPr/>
        </p:nvSpPr>
        <p:spPr>
          <a:xfrm>
            <a:off x="3667050" y="3837721"/>
            <a:ext cx="1809900" cy="441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45"/>
          <p:cNvSpPr txBox="1">
            <a:spLocks noGrp="1"/>
          </p:cNvSpPr>
          <p:nvPr>
            <p:ph type="ctrTitle"/>
          </p:nvPr>
        </p:nvSpPr>
        <p:spPr>
          <a:xfrm>
            <a:off x="2337450" y="2068933"/>
            <a:ext cx="44691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 dirty="0"/>
              <a:t>“The first step is to establish that something is possible. Then probability will occur.”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4" name="Google Shape;214;p45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3667050" y="3837737"/>
            <a:ext cx="18099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Elon Musk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19" name="Google Shape;219;p45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20" name="Google Shape;220;p45">
              <a:hlinkClick r:id="rId5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" name="Google Shape;221;p45">
              <a:hlinkClick r:id="rId5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45">
            <a:hlinkClick r:id="rId6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45">
            <a:hlinkClick r:id="rId6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Back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2</a:t>
            </a:r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Smart Home 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History</a:t>
            </a:r>
          </a:p>
        </p:txBody>
      </p:sp>
      <p:grpSp>
        <p:nvGrpSpPr>
          <p:cNvPr id="256" name="Google Shape;256;p48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57" name="Google Shape;257;p48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" name="Google Shape;258;p48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>
            <a:spLocks noGrp="1"/>
          </p:cNvSpPr>
          <p:nvPr>
            <p:ph type="title"/>
          </p:nvPr>
        </p:nvSpPr>
        <p:spPr>
          <a:xfrm>
            <a:off x="817800" y="359089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1900-1970</a:t>
            </a:r>
            <a:endParaRPr dirty="0"/>
          </a:p>
        </p:txBody>
      </p:sp>
      <p:sp>
        <p:nvSpPr>
          <p:cNvPr id="264" name="Google Shape;264;p49"/>
          <p:cNvSpPr txBox="1">
            <a:spLocks noGrp="1"/>
          </p:cNvSpPr>
          <p:nvPr>
            <p:ph type="body" idx="1"/>
          </p:nvPr>
        </p:nvSpPr>
        <p:spPr>
          <a:xfrm>
            <a:off x="817800" y="896318"/>
            <a:ext cx="4550574" cy="15278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First device created with the idea of home automation in mind was “Echo IV”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Hand crafted system made by Jim Sutherland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Need more than 3000 watt to operate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Used in compute shopping list, home Temperature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      turn appliances on/off.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>
              <a:solidFill>
                <a:schemeClr val="bg1"/>
              </a:solidFill>
            </a:endParaRPr>
          </a:p>
        </p:txBody>
      </p:sp>
      <p:grpSp>
        <p:nvGrpSpPr>
          <p:cNvPr id="267" name="Google Shape;267;p49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68" name="Google Shape;268;p49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" name="Google Shape;269;p49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49">
            <a:hlinkClick r:id="rId4" action="ppaction://hlinksldjump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49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1" name="Google Shape;263;p49"/>
          <p:cNvSpPr txBox="1">
            <a:spLocks/>
          </p:cNvSpPr>
          <p:nvPr/>
        </p:nvSpPr>
        <p:spPr>
          <a:xfrm>
            <a:off x="750193" y="2556110"/>
            <a:ext cx="39552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ungee"/>
              <a:buNone/>
              <a:defRPr sz="24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1970-1980</a:t>
            </a:r>
          </a:p>
        </p:txBody>
      </p:sp>
      <p:sp>
        <p:nvSpPr>
          <p:cNvPr id="12" name="Google Shape;264;p49"/>
          <p:cNvSpPr txBox="1">
            <a:spLocks/>
          </p:cNvSpPr>
          <p:nvPr/>
        </p:nvSpPr>
        <p:spPr>
          <a:xfrm>
            <a:off x="817800" y="3056309"/>
            <a:ext cx="4550574" cy="20115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X10 Was developed in 1975 in Scotland and formed the basis for many domestic control installation for many decades from that point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It was one of the first protocol to completely cover home automation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It was capable of controlling 256 devices on one circuit.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Protocol send messages through property electrical system through cabling between light switches and the point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Have a wireless edition.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382" y="2776429"/>
            <a:ext cx="2291443" cy="22914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  <p:bldP spid="264" grpId="0" uiExpand="1" build="p" animBg="1"/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6021</TotalTime>
  <Words>784</Words>
  <Application>Microsoft Office PowerPoint</Application>
  <PresentationFormat>On-screen Show (16:9)</PresentationFormat>
  <Paragraphs>163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Bungee</vt:lpstr>
      <vt:lpstr>Roboto</vt:lpstr>
      <vt:lpstr>Times New Roman</vt:lpstr>
      <vt:lpstr>Wingdings</vt:lpstr>
      <vt:lpstr>Arial</vt:lpstr>
      <vt:lpstr>Advent Pro</vt:lpstr>
      <vt:lpstr>Advent Pro Medium</vt:lpstr>
      <vt:lpstr>Verdana</vt:lpstr>
      <vt:lpstr>Interactive Tech by Slidesgo</vt:lpstr>
      <vt:lpstr>Smart Home </vt:lpstr>
      <vt:lpstr>Our Team</vt:lpstr>
      <vt:lpstr>WHOA!</vt:lpstr>
      <vt:lpstr>TOPIC 1</vt:lpstr>
      <vt:lpstr>TOPIC 1</vt:lpstr>
      <vt:lpstr>DO YOU KNOW WHOSE QUOTE THIS IS?</vt:lpstr>
      <vt:lpstr>“The first step is to establish that something is possible. Then probability will occur.”</vt:lpstr>
      <vt:lpstr>TOPIC 2</vt:lpstr>
      <vt:lpstr>1900-1970</vt:lpstr>
      <vt:lpstr>1980-1990</vt:lpstr>
      <vt:lpstr>TOPIC 3</vt:lpstr>
      <vt:lpstr>A PICTURE ALWAYS REINFORCES THE CONCEPT</vt:lpstr>
      <vt:lpstr>PowerPoint Presentation</vt:lpstr>
      <vt:lpstr>TOPIC 4</vt:lpstr>
      <vt:lpstr>PowerPoint Presentation</vt:lpstr>
      <vt:lpstr>PowerPoint Presentation</vt:lpstr>
      <vt:lpstr> UART &amp; EEPROM </vt:lpstr>
      <vt:lpstr> UART &amp; EEPROM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</dc:title>
  <dc:creator>youssef moharam</dc:creator>
  <cp:lastModifiedBy>Microsoft account</cp:lastModifiedBy>
  <cp:revision>27</cp:revision>
  <dcterms:modified xsi:type="dcterms:W3CDTF">2022-12-17T20:06:05Z</dcterms:modified>
</cp:coreProperties>
</file>